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3851" r:id="rId7"/>
    <p:sldId id="3854" r:id="rId8"/>
    <p:sldId id="3855" r:id="rId9"/>
    <p:sldId id="3856" r:id="rId10"/>
    <p:sldId id="259" r:id="rId11"/>
    <p:sldId id="276" r:id="rId12"/>
    <p:sldId id="3853" r:id="rId13"/>
    <p:sldId id="3844" r:id="rId14"/>
    <p:sldId id="3849" r:id="rId15"/>
    <p:sldId id="3847" r:id="rId16"/>
    <p:sldId id="3846" r:id="rId17"/>
    <p:sldId id="3850" r:id="rId18"/>
    <p:sldId id="3852" r:id="rId19"/>
    <p:sldId id="383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  <p:cmAuthor id="4" name="Ojezua, Lami" initials="OL" lastIdx="4" clrIdx="3">
    <p:extLst>
      <p:ext uri="{19B8F6BF-5375-455C-9EA6-DF929625EA0E}">
        <p15:presenceInfo xmlns:p15="http://schemas.microsoft.com/office/powerpoint/2012/main" userId="S-1-5-21-314122457-743516510-1361462980-693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AE20B-EBB3-094D-DB4C-C2D61D613A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B78DCB74-D75C-A010-7A21-F2ABB54B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5998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/>
          <a:lstStyle/>
          <a:p>
            <a:r>
              <a:rPr lang="en-US" dirty="0"/>
              <a:t>Preparing for Budget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/>
          <a:lstStyle/>
          <a:p>
            <a:r>
              <a:rPr lang="en-US" dirty="0"/>
              <a:t>GO Team Meeting #4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1EB4-1897-A26B-CE0C-A361189F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on the Updated Strategic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2EF17-9FAA-6AF4-95B2-7A93F7B2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E0278B-2BD8-E6C7-0D19-291F906AE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478025"/>
            <a:ext cx="8387988" cy="3703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GO Team needs to </a:t>
            </a:r>
            <a:r>
              <a:rPr lang="en-US" sz="3200" b="1" dirty="0">
                <a:solidFill>
                  <a:schemeClr val="accent3"/>
                </a:solidFill>
              </a:rPr>
              <a:t>TAKE ACTION (vote)</a:t>
            </a:r>
            <a:r>
              <a:rPr lang="en-US" sz="3200" dirty="0">
                <a:solidFill>
                  <a:schemeClr val="accent3"/>
                </a:solidFill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its updated Strategic Plan. After the motion and a second, the GO Team may have additional discussion. Once discussion is concluded, the GO Team will vote.</a:t>
            </a:r>
          </a:p>
        </p:txBody>
      </p:sp>
    </p:spTree>
    <p:extLst>
      <p:ext uri="{BB962C8B-B14F-4D97-AF65-F5344CB8AC3E}">
        <p14:creationId xmlns:p14="http://schemas.microsoft.com/office/powerpoint/2010/main" val="1191194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" y="2235200"/>
            <a:ext cx="7232904" cy="2387600"/>
          </a:xfrm>
        </p:spPr>
        <p:txBody>
          <a:bodyPr anchor="ctr"/>
          <a:lstStyle/>
          <a:p>
            <a:r>
              <a:rPr lang="en-US" dirty="0"/>
              <a:t>Preparing for</a:t>
            </a:r>
            <a:br>
              <a:rPr lang="en-US" dirty="0"/>
            </a:br>
            <a:r>
              <a:rPr lang="en-US" dirty="0"/>
              <a:t>Budget Development</a:t>
            </a:r>
          </a:p>
        </p:txBody>
      </p:sp>
    </p:spTree>
    <p:extLst>
      <p:ext uri="{BB962C8B-B14F-4D97-AF65-F5344CB8AC3E}">
        <p14:creationId xmlns:p14="http://schemas.microsoft.com/office/powerpoint/2010/main" val="227422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CCF58-9B83-4A4F-8CA9-3D9C9BB7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A97C8F-6255-CEE2-7FC8-74823B4FD90E}"/>
              </a:ext>
            </a:extLst>
          </p:cNvPr>
          <p:cNvSpPr txBox="1"/>
          <p:nvPr/>
        </p:nvSpPr>
        <p:spPr>
          <a:xfrm>
            <a:off x="207304" y="37924"/>
            <a:ext cx="7854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>
                <a:solidFill>
                  <a:schemeClr val="bg1"/>
                </a:solidFill>
              </a:rPr>
              <a:t>Discussion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7172DC-CB6E-9DB3-7722-07605C16EB74}"/>
              </a:ext>
            </a:extLst>
          </p:cNvPr>
          <p:cNvSpPr txBox="1"/>
          <p:nvPr/>
        </p:nvSpPr>
        <p:spPr>
          <a:xfrm>
            <a:off x="960120" y="1474619"/>
            <a:ext cx="78546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Strategic Plan Priority Ranking</a:t>
            </a:r>
          </a:p>
          <a:p>
            <a:endParaRPr lang="en-US" sz="4400" b="1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preparation for the 2023-2024 Budget Development (January–March 2023), the GO Team needs to rank its Strategic Plan Priorities. Use the next slide to capture the priority ranking.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7214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6A01D7-8FA4-5D34-9FD8-B467520D4E76}"/>
              </a:ext>
            </a:extLst>
          </p:cNvPr>
          <p:cNvSpPr txBox="1">
            <a:spLocks/>
          </p:cNvSpPr>
          <p:nvPr/>
        </p:nvSpPr>
        <p:spPr>
          <a:xfrm>
            <a:off x="68365" y="76912"/>
            <a:ext cx="8289421" cy="170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/>
                </a:solidFill>
              </a:rPr>
              <a:t>Strategic Plan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Priority Ranking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F32C4-89EA-FD40-34E7-595997B7F1F5}"/>
              </a:ext>
            </a:extLst>
          </p:cNvPr>
          <p:cNvSpPr txBox="1"/>
          <p:nvPr/>
        </p:nvSpPr>
        <p:spPr>
          <a:xfrm>
            <a:off x="470017" y="2144995"/>
            <a:ext cx="748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0C8B02-3910-1291-098C-2B2D7DFD639C}"/>
              </a:ext>
            </a:extLst>
          </p:cNvPr>
          <p:cNvSpPr txBox="1"/>
          <p:nvPr/>
        </p:nvSpPr>
        <p:spPr>
          <a:xfrm>
            <a:off x="1351901" y="1775663"/>
            <a:ext cx="60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Insert the school’s priorities from Higher to Lower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52E0AB-8808-4E3B-A7F0-F54619698A17}"/>
              </a:ext>
            </a:extLst>
          </p:cNvPr>
          <p:cNvSpPr txBox="1"/>
          <p:nvPr/>
        </p:nvSpPr>
        <p:spPr>
          <a:xfrm>
            <a:off x="1143649" y="2512465"/>
            <a:ext cx="699233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8. Create a positive healthy school environment where students thrive, teachers enjoy coming to work, and the community trusts</a:t>
            </a:r>
          </a:p>
          <a:p>
            <a:r>
              <a:rPr lang="en-US" sz="1800" dirty="0"/>
              <a:t>2. Improve Tier 1 instructional strategies in ELA &amp; Mathematics</a:t>
            </a:r>
          </a:p>
          <a:p>
            <a:r>
              <a:rPr lang="en-US" sz="1800" dirty="0"/>
              <a:t>3. Improve early identification procedures for Tier 2 and above</a:t>
            </a:r>
          </a:p>
          <a:p>
            <a:pPr marL="342900" indent="-342900">
              <a:buAutoNum type="arabicPeriod"/>
            </a:pPr>
            <a:r>
              <a:rPr lang="en-US" sz="1800" dirty="0"/>
              <a:t>Improve the percent of students achieving at the proficient and distinguished levels on the GA Milestones</a:t>
            </a:r>
          </a:p>
          <a:p>
            <a:r>
              <a:rPr lang="en-US" sz="1800" dirty="0"/>
              <a:t>4. Become an authorized IB PYP World School by 2023</a:t>
            </a:r>
          </a:p>
          <a:p>
            <a:pPr marL="342900" indent="-342900">
              <a:buAutoNum type="arabicPeriod" startAt="5"/>
            </a:pPr>
            <a:r>
              <a:rPr lang="en-US" sz="1800" dirty="0"/>
              <a:t>Continue to implement a Tier 1 intervention block for ELA &amp; Math</a:t>
            </a:r>
          </a:p>
          <a:p>
            <a:pPr marL="342900" indent="-342900">
              <a:buAutoNum type="arabicPeriod" startAt="5"/>
            </a:pPr>
            <a:endParaRPr lang="en-US" sz="1800" dirty="0"/>
          </a:p>
          <a:p>
            <a:r>
              <a:rPr lang="en-US" dirty="0"/>
              <a:t>6. </a:t>
            </a:r>
            <a:r>
              <a:rPr lang="en-US" sz="1800" dirty="0"/>
              <a:t> Build teacher capacity using effective instructional coaching strategies</a:t>
            </a:r>
          </a:p>
          <a:p>
            <a:r>
              <a:rPr lang="en-US" sz="1800" dirty="0"/>
              <a:t>7. Increase the amount of certifications and endorsements among staff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A78CE96-E5BA-EF3A-7B27-C48C2EC93A32}"/>
              </a:ext>
            </a:extLst>
          </p:cNvPr>
          <p:cNvSpPr/>
          <p:nvPr/>
        </p:nvSpPr>
        <p:spPr>
          <a:xfrm>
            <a:off x="392649" y="2587752"/>
            <a:ext cx="502920" cy="3538728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BC8D2-E0D2-48A1-071D-45B80C433627}"/>
              </a:ext>
            </a:extLst>
          </p:cNvPr>
          <p:cNvSpPr txBox="1"/>
          <p:nvPr/>
        </p:nvSpPr>
        <p:spPr>
          <a:xfrm>
            <a:off x="260029" y="2263641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/>
                </a:solidFill>
              </a:rPr>
              <a:t>Higher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AA40D-00A5-285B-67A0-5260578C2903}"/>
              </a:ext>
            </a:extLst>
          </p:cNvPr>
          <p:cNvSpPr txBox="1"/>
          <p:nvPr/>
        </p:nvSpPr>
        <p:spPr>
          <a:xfrm>
            <a:off x="285003" y="6126480"/>
            <a:ext cx="718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/>
                </a:solidFill>
              </a:rPr>
              <a:t>Lower</a:t>
            </a:r>
          </a:p>
        </p:txBody>
      </p:sp>
    </p:spTree>
    <p:extLst>
      <p:ext uri="{BB962C8B-B14F-4D97-AF65-F5344CB8AC3E}">
        <p14:creationId xmlns:p14="http://schemas.microsoft.com/office/powerpoint/2010/main" val="3916734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1EB4-1897-A26B-CE0C-A361189F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on the</a:t>
            </a:r>
            <a:br>
              <a:rPr lang="en-US" dirty="0"/>
            </a:br>
            <a:r>
              <a:rPr lang="en-US" dirty="0"/>
              <a:t>Strategic Plan Priorities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2EF17-9FAA-6AF4-95B2-7A93F7B2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E0278B-2BD8-E6C7-0D19-291F906AE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478025"/>
            <a:ext cx="8387988" cy="3703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GO Team needs to </a:t>
            </a:r>
            <a:r>
              <a:rPr lang="en-US" sz="3200" b="1" dirty="0">
                <a:solidFill>
                  <a:schemeClr val="accent3"/>
                </a:solidFill>
              </a:rPr>
              <a:t>TAKE ACTION (vote)</a:t>
            </a:r>
            <a:r>
              <a:rPr lang="en-US" sz="3200" dirty="0">
                <a:solidFill>
                  <a:schemeClr val="accent3"/>
                </a:solidFill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its ranked Strategic Plan Priorities. After the motion and a second, the GO Team may have additional discussion. Once discussion is concluded, the GO Team will vote.</a:t>
            </a:r>
          </a:p>
        </p:txBody>
      </p:sp>
    </p:spTree>
    <p:extLst>
      <p:ext uri="{BB962C8B-B14F-4D97-AF65-F5344CB8AC3E}">
        <p14:creationId xmlns:p14="http://schemas.microsoft.com/office/powerpoint/2010/main" val="2741100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5B281EC0-02EA-9AD2-DC9E-AD3BD9692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864" y="444281"/>
            <a:ext cx="7261525" cy="1176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accent2"/>
                </a:solidFill>
              </a:rPr>
              <a:t>Where we’re going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5DF341F-E3B8-7BDA-DFF8-2F93D088B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7865" y="1961198"/>
            <a:ext cx="6318776" cy="225418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At our next meeting we will begin the discussion of the 2023-2024 budget.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Let me or the Chair know of any additional information you need for our future discussion.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3F71CAA-F32D-4F48-0E12-F8055A933F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13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41100" y="6356350"/>
            <a:ext cx="850900" cy="365125"/>
          </a:xfrm>
        </p:spPr>
        <p:txBody>
          <a:bodyPr/>
          <a:lstStyle/>
          <a:p>
            <a:pPr lvl="0"/>
            <a:fld id="{D76B855D-E9CC-4FF8-AD85-6CDC7B89A0DE}" type="slidenum">
              <a:rPr lang="en-US" noProof="0" smtClean="0"/>
              <a:pPr lvl="0"/>
              <a:t>16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Fall ACES Presentation</a:t>
            </a:r>
          </a:p>
          <a:p>
            <a:r>
              <a:rPr lang="en-US" dirty="0"/>
              <a:t>Review of Strategic Plan and priorities progress</a:t>
            </a:r>
          </a:p>
          <a:p>
            <a:r>
              <a:rPr lang="en-US" dirty="0"/>
              <a:t>Preparing for the Budget Development</a:t>
            </a:r>
          </a:p>
          <a:p>
            <a:r>
              <a:rPr lang="en-US" dirty="0"/>
              <a:t>	</a:t>
            </a:r>
            <a:r>
              <a:rPr lang="en-US" sz="2400" i="1" dirty="0"/>
              <a:t>Rank Strategic Priorities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33;p26">
            <a:extLst>
              <a:ext uri="{FF2B5EF4-FFF2-40B4-BE49-F238E27FC236}">
                <a16:creationId xmlns:a16="http://schemas.microsoft.com/office/drawing/2014/main" id="{E4B41B92-402F-5766-E8FF-63ABF8920E9C}"/>
              </a:ext>
            </a:extLst>
          </p:cNvPr>
          <p:cNvSpPr txBox="1"/>
          <p:nvPr/>
        </p:nvSpPr>
        <p:spPr>
          <a:xfrm>
            <a:off x="2233945" y="320116"/>
            <a:ext cx="4472555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4472C4"/>
                </a:solidFill>
              </a:rPr>
              <a:t>A</a:t>
            </a:r>
            <a:r>
              <a:rPr lang="en" sz="3200" b="1" dirty="0">
                <a:solidFill>
                  <a:srgbClr val="ED7D31"/>
                </a:solidFill>
              </a:rPr>
              <a:t>ccountability</a:t>
            </a:r>
            <a:r>
              <a:rPr lang="en" sz="3200" b="1" dirty="0"/>
              <a:t> </a:t>
            </a:r>
            <a:endParaRPr sz="3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4472C4"/>
                </a:solidFill>
              </a:rPr>
              <a:t>C</a:t>
            </a:r>
            <a:r>
              <a:rPr lang="en" sz="3200" b="1" dirty="0">
                <a:solidFill>
                  <a:srgbClr val="ED7D31"/>
                </a:solidFill>
              </a:rPr>
              <a:t>ollaboration</a:t>
            </a:r>
            <a:endParaRPr sz="3200" b="1" dirty="0">
              <a:solidFill>
                <a:srgbClr val="ED7D3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4472C4"/>
                </a:solidFill>
              </a:rPr>
              <a:t>E</a:t>
            </a:r>
            <a:r>
              <a:rPr lang="en" sz="3200" b="1" dirty="0">
                <a:solidFill>
                  <a:srgbClr val="ED7D31"/>
                </a:solidFill>
              </a:rPr>
              <a:t>quity</a:t>
            </a:r>
            <a:endParaRPr sz="3200" b="1" dirty="0">
              <a:solidFill>
                <a:srgbClr val="ED7D3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4472C4"/>
                </a:solidFill>
              </a:rPr>
              <a:t>S</a:t>
            </a:r>
            <a:r>
              <a:rPr lang="en" sz="3200" b="1" dirty="0">
                <a:solidFill>
                  <a:srgbClr val="ED7D31"/>
                </a:solidFill>
              </a:rPr>
              <a:t>upport </a:t>
            </a:r>
            <a:endParaRPr sz="3200" b="1" dirty="0">
              <a:solidFill>
                <a:srgbClr val="ED7D31"/>
              </a:solidFill>
            </a:endParaRPr>
          </a:p>
        </p:txBody>
      </p:sp>
      <p:pic>
        <p:nvPicPr>
          <p:cNvPr id="12" name="Google Shape;135;p2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D27199E-BBEB-3390-FFC0-4F8E9F00AF2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0682179">
            <a:off x="646667" y="362828"/>
            <a:ext cx="1351583" cy="196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195DF1-B5CF-8EA3-676E-BC50B786E45F}"/>
              </a:ext>
            </a:extLst>
          </p:cNvPr>
          <p:cNvSpPr txBox="1"/>
          <p:nvPr/>
        </p:nvSpPr>
        <p:spPr>
          <a:xfrm>
            <a:off x="1636294" y="3157086"/>
            <a:ext cx="9567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Fall 2022 ACES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E5E3F6-76B0-E7F3-2CB0-A2BDFFC2C412}"/>
              </a:ext>
            </a:extLst>
          </p:cNvPr>
          <p:cNvSpPr txBox="1"/>
          <p:nvPr/>
        </p:nvSpPr>
        <p:spPr>
          <a:xfrm>
            <a:off x="6297502" y="863541"/>
            <a:ext cx="421063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4"/>
                </a:solidFill>
              </a:rPr>
              <a:t>NOTE to Principal:</a:t>
            </a:r>
            <a:r>
              <a:rPr lang="en-US" u="sng" dirty="0">
                <a:solidFill>
                  <a:schemeClr val="accent4"/>
                </a:solidFill>
              </a:rPr>
              <a:t> </a:t>
            </a:r>
            <a:r>
              <a:rPr lang="en-US" dirty="0"/>
              <a:t>Please insert your ACES presentation after this slide.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6253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03079-BA25-FCFE-2F93-E614563D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Cascade Fall ACES Presentation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E907D1B-B35F-E5B6-DC49-A20B94494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813" y="3034705"/>
            <a:ext cx="3219450" cy="1810940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0363800-0835-617F-8F4B-B77008B4F11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4683125" y="3047653"/>
            <a:ext cx="3173413" cy="1785044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9C272B-E403-9159-B341-D3766F24D77F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Slide #1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BE134C-BF21-51AF-3F94-9A3BFABEB9F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Slide #2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E0CDCCB-251C-4DAA-6199-BD8F6035DE3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8199438" y="3047653"/>
            <a:ext cx="3173412" cy="1785044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442FAB-45E7-B4D2-F795-565CA46410E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Slide #3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FEBCB1-0878-29C6-578C-4CB6D0B12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6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03079-BA25-FCFE-2F93-E614563D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Cascade Fall ACES Presentation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9C272B-E403-9159-B341-D3766F24D77F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Slide #4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BE134C-BF21-51AF-3F94-9A3BFABEB9F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Slide #5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442FAB-45E7-B4D2-F795-565CA46410E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Slide #6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FEBCB1-0878-29C6-578C-4CB6D0B12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DEAF5-67CD-F1DC-91EC-13474D847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CB349A-F0E8-37F0-5A1C-5D2E065E05F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FCEE81F7-51A2-FDB6-505E-FCB24042CDB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8199438" y="2541052"/>
            <a:ext cx="3173412" cy="2813878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6F0EDC-DF0A-6408-D723-92863788B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04" y="2526317"/>
            <a:ext cx="3173278" cy="28286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A0F305-6DBD-82E1-C0C5-B4BE9A2D8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807" y="2541052"/>
            <a:ext cx="3041150" cy="282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5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56647-B3CA-3F7F-09BD-9AC701864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Cascade Fall ACES Presentation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8A432E2-FE02-5DC7-2245-6165DCA70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813" y="2823559"/>
            <a:ext cx="3219450" cy="2022086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FE02541-2535-0BAB-82B2-41EB69684F3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4683125" y="2810611"/>
            <a:ext cx="3173413" cy="2022086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788AFB-9165-1475-3060-4F7352D3E0D8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Slide #7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69C674-D964-DDEB-2BBB-FC05D504D22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Slide #8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9A21573B-7CA4-8767-42EF-72B35039F0E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8199438" y="2823559"/>
            <a:ext cx="3173412" cy="2009138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499FD3-8323-1533-D6B1-E659873B2B9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Slide #9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17053E-7115-CD4C-A76F-0010BA007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71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12" y="2235200"/>
            <a:ext cx="6245912" cy="2387600"/>
          </a:xfrm>
        </p:spPr>
        <p:txBody>
          <a:bodyPr anchor="ctr"/>
          <a:lstStyle/>
          <a:p>
            <a:r>
              <a:rPr lang="en-US"/>
              <a:t>Strategic Plan Progress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F5F8-EFB6-04EF-A70B-D6D80822B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29" y="58537"/>
            <a:ext cx="5387432" cy="812483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accent2"/>
                </a:solidFill>
              </a:rPr>
              <a:t>Our Strategic Plan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613283E-404F-831F-F3E3-18C9DE2B1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921" y="694384"/>
            <a:ext cx="7863840" cy="5661966"/>
          </a:xfrm>
          <a:prstGeom prst="rect">
            <a:avLst/>
          </a:prstGeom>
          <a:noFill/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B3CAB1A-E048-8F02-FBCF-9984FC714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59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2">
            <a:extLst>
              <a:ext uri="{FF2B5EF4-FFF2-40B4-BE49-F238E27FC236}">
                <a16:creationId xmlns:a16="http://schemas.microsoft.com/office/drawing/2014/main" id="{1C1B3CEB-1610-0DA4-E9B1-69F36FDA79D0}"/>
              </a:ext>
            </a:extLst>
          </p:cNvPr>
          <p:cNvSpPr txBox="1"/>
          <p:nvPr/>
        </p:nvSpPr>
        <p:spPr>
          <a:xfrm>
            <a:off x="273808" y="1989514"/>
            <a:ext cx="20361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934" marR="5080" indent="-483870" algn="ctr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APS </a:t>
            </a:r>
            <a:r>
              <a:rPr sz="1200" b="1" i="1" dirty="0">
                <a:solidFill>
                  <a:srgbClr val="151515"/>
                </a:solidFill>
                <a:latin typeface="Calibri"/>
                <a:cs typeface="Calibri"/>
              </a:rPr>
              <a:t>Strategic </a:t>
            </a: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Priorities</a:t>
            </a:r>
            <a:endParaRPr lang="en-US" sz="1200" b="1" i="1" spc="-5" dirty="0">
              <a:solidFill>
                <a:srgbClr val="151515"/>
              </a:solidFill>
              <a:latin typeface="Calibri"/>
              <a:cs typeface="Calibri"/>
            </a:endParaRPr>
          </a:p>
          <a:p>
            <a:pPr marL="495934" marR="5080" indent="-483870" algn="ctr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151515"/>
                </a:solidFill>
                <a:latin typeface="Calibri"/>
                <a:cs typeface="Calibri"/>
              </a:rPr>
              <a:t>&amp;</a:t>
            </a:r>
            <a:r>
              <a:rPr lang="en-US" sz="1200" b="1" i="1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Initiatives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6" name="object 8">
            <a:extLst>
              <a:ext uri="{FF2B5EF4-FFF2-40B4-BE49-F238E27FC236}">
                <a16:creationId xmlns:a16="http://schemas.microsoft.com/office/drawing/2014/main" id="{02EB63BA-9ED1-E17E-F98A-9EF51B98C06F}"/>
              </a:ext>
            </a:extLst>
          </p:cNvPr>
          <p:cNvSpPr txBox="1"/>
          <p:nvPr/>
        </p:nvSpPr>
        <p:spPr>
          <a:xfrm>
            <a:off x="4374037" y="100361"/>
            <a:ext cx="3481613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solidFill>
                  <a:schemeClr val="accent5"/>
                </a:solidFill>
                <a:latin typeface="Calibri"/>
                <a:cs typeface="Calibri"/>
              </a:rPr>
              <a:t>Cascade Elementary School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solidFill>
                  <a:schemeClr val="accent5"/>
                </a:solidFill>
                <a:latin typeface="Calibri"/>
                <a:cs typeface="Calibri"/>
              </a:rPr>
              <a:t>2024 Strategic Plan</a:t>
            </a:r>
            <a:endParaRPr dirty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sp>
        <p:nvSpPr>
          <p:cNvPr id="47" name="object 9">
            <a:extLst>
              <a:ext uri="{FF2B5EF4-FFF2-40B4-BE49-F238E27FC236}">
                <a16:creationId xmlns:a16="http://schemas.microsoft.com/office/drawing/2014/main" id="{7994DA41-84B2-671B-AB64-DBB00188ABCA}"/>
              </a:ext>
            </a:extLst>
          </p:cNvPr>
          <p:cNvSpPr txBox="1"/>
          <p:nvPr/>
        </p:nvSpPr>
        <p:spPr>
          <a:xfrm>
            <a:off x="5658167" y="640682"/>
            <a:ext cx="875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SMART</a:t>
            </a:r>
            <a:r>
              <a:rPr sz="1200" b="1" i="1" spc="-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Goals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8" name="object 10">
            <a:extLst>
              <a:ext uri="{FF2B5EF4-FFF2-40B4-BE49-F238E27FC236}">
                <a16:creationId xmlns:a16="http://schemas.microsoft.com/office/drawing/2014/main" id="{F052C312-3884-48D4-543F-786A239D5D32}"/>
              </a:ext>
            </a:extLst>
          </p:cNvPr>
          <p:cNvSpPr txBox="1"/>
          <p:nvPr/>
        </p:nvSpPr>
        <p:spPr>
          <a:xfrm>
            <a:off x="6783717" y="2086667"/>
            <a:ext cx="5163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School Strategies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9" name="object 11">
            <a:extLst>
              <a:ext uri="{FF2B5EF4-FFF2-40B4-BE49-F238E27FC236}">
                <a16:creationId xmlns:a16="http://schemas.microsoft.com/office/drawing/2014/main" id="{A2587826-9BAD-F537-B29B-22C46DD0C4B1}"/>
              </a:ext>
            </a:extLst>
          </p:cNvPr>
          <p:cNvSpPr txBox="1"/>
          <p:nvPr/>
        </p:nvSpPr>
        <p:spPr>
          <a:xfrm>
            <a:off x="857579" y="909007"/>
            <a:ext cx="1912620" cy="1038746"/>
          </a:xfrm>
          <a:prstGeom prst="rect">
            <a:avLst/>
          </a:prstGeom>
          <a:ln w="12700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lang="en-US" sz="1200" spc="-5" dirty="0">
                <a:latin typeface="Calibri"/>
                <a:cs typeface="Calibri"/>
              </a:rPr>
              <a:t>Improve the proficiency rates of students in grades 3-5 by 6% in ELA by June 2024 on the GA Milestones</a:t>
            </a:r>
          </a:p>
        </p:txBody>
      </p:sp>
      <p:sp>
        <p:nvSpPr>
          <p:cNvPr id="50" name="object 12">
            <a:extLst>
              <a:ext uri="{FF2B5EF4-FFF2-40B4-BE49-F238E27FC236}">
                <a16:creationId xmlns:a16="http://schemas.microsoft.com/office/drawing/2014/main" id="{ED00D9AF-FDAB-D9B3-2708-73EB2DC42310}"/>
              </a:ext>
            </a:extLst>
          </p:cNvPr>
          <p:cNvSpPr txBox="1"/>
          <p:nvPr/>
        </p:nvSpPr>
        <p:spPr>
          <a:xfrm>
            <a:off x="4176638" y="907280"/>
            <a:ext cx="1912620" cy="1038746"/>
          </a:xfrm>
          <a:prstGeom prst="rect">
            <a:avLst/>
          </a:prstGeom>
          <a:ln w="12700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94"/>
              </a:spcBef>
            </a:pPr>
            <a:r>
              <a:rPr lang="en-US" sz="1200" spc="-5" dirty="0">
                <a:latin typeface="Calibri"/>
                <a:cs typeface="Calibri"/>
              </a:rPr>
              <a:t>Improve the proficiency rates of students in grades 3-5 by 6% in Math by </a:t>
            </a:r>
            <a:r>
              <a:rPr lang="en-US" sz="1200" spc="-5">
                <a:latin typeface="Calibri"/>
                <a:cs typeface="Calibri"/>
              </a:rPr>
              <a:t>June 2024 </a:t>
            </a:r>
            <a:r>
              <a:rPr lang="en-US" sz="1200" spc="-5" dirty="0">
                <a:latin typeface="Calibri"/>
                <a:cs typeface="Calibri"/>
              </a:rPr>
              <a:t>on the GA Milestones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1" name="object 13">
            <a:extLst>
              <a:ext uri="{FF2B5EF4-FFF2-40B4-BE49-F238E27FC236}">
                <a16:creationId xmlns:a16="http://schemas.microsoft.com/office/drawing/2014/main" id="{CE20CDA3-8B73-DA4A-506E-F971AA26DCAF}"/>
              </a:ext>
            </a:extLst>
          </p:cNvPr>
          <p:cNvSpPr txBox="1"/>
          <p:nvPr/>
        </p:nvSpPr>
        <p:spPr>
          <a:xfrm>
            <a:off x="6964929" y="907280"/>
            <a:ext cx="1912620" cy="854080"/>
          </a:xfrm>
          <a:prstGeom prst="rect">
            <a:avLst/>
          </a:prstGeom>
          <a:ln w="12700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94"/>
              </a:spcBef>
            </a:pPr>
            <a:r>
              <a:rPr lang="en-US" sz="1200" spc="-5" dirty="0">
                <a:latin typeface="Calibri"/>
                <a:cs typeface="Calibri"/>
              </a:rPr>
              <a:t>Improve family wellness survey question to exceed a 3.94 rating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3" name="object 15">
            <a:extLst>
              <a:ext uri="{FF2B5EF4-FFF2-40B4-BE49-F238E27FC236}">
                <a16:creationId xmlns:a16="http://schemas.microsoft.com/office/drawing/2014/main" id="{2CB9457E-0591-E2D3-47CD-AA551058EBAD}"/>
              </a:ext>
            </a:extLst>
          </p:cNvPr>
          <p:cNvSpPr txBox="1"/>
          <p:nvPr/>
        </p:nvSpPr>
        <p:spPr>
          <a:xfrm>
            <a:off x="9753220" y="884173"/>
            <a:ext cx="1912620" cy="780415"/>
          </a:xfrm>
          <a:prstGeom prst="rect">
            <a:avLst/>
          </a:prstGeom>
          <a:ln w="12700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94"/>
              </a:spcBef>
            </a:pPr>
            <a:r>
              <a:rPr sz="1200" spc="-5" dirty="0">
                <a:latin typeface="Calibri"/>
                <a:cs typeface="Calibri"/>
              </a:rPr>
              <a:t>TBD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4" name="object 16">
            <a:extLst>
              <a:ext uri="{FF2B5EF4-FFF2-40B4-BE49-F238E27FC236}">
                <a16:creationId xmlns:a16="http://schemas.microsoft.com/office/drawing/2014/main" id="{E641C145-FF03-7127-78AA-9E9E8500E487}"/>
              </a:ext>
            </a:extLst>
          </p:cNvPr>
          <p:cNvSpPr txBox="1"/>
          <p:nvPr/>
        </p:nvSpPr>
        <p:spPr>
          <a:xfrm>
            <a:off x="2475798" y="2086668"/>
            <a:ext cx="411300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School </a:t>
            </a:r>
            <a:r>
              <a:rPr sz="1200" b="1" i="1" dirty="0">
                <a:solidFill>
                  <a:srgbClr val="151515"/>
                </a:solidFill>
                <a:latin typeface="Calibri"/>
                <a:cs typeface="Calibri"/>
              </a:rPr>
              <a:t>Strategic</a:t>
            </a:r>
            <a:r>
              <a:rPr lang="en-US" sz="1200" b="1" i="1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Priorities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7" name="object 19">
            <a:extLst>
              <a:ext uri="{FF2B5EF4-FFF2-40B4-BE49-F238E27FC236}">
                <a16:creationId xmlns:a16="http://schemas.microsoft.com/office/drawing/2014/main" id="{B431ACE5-0778-50DD-7055-63C206FB9628}"/>
              </a:ext>
            </a:extLst>
          </p:cNvPr>
          <p:cNvSpPr txBox="1"/>
          <p:nvPr/>
        </p:nvSpPr>
        <p:spPr>
          <a:xfrm>
            <a:off x="618189" y="139736"/>
            <a:ext cx="513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M</a:t>
            </a:r>
            <a:r>
              <a:rPr sz="1200" b="1" i="1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ss</a:t>
            </a:r>
            <a:r>
              <a:rPr sz="1200" b="1" i="1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on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8" name="object 20">
            <a:extLst>
              <a:ext uri="{FF2B5EF4-FFF2-40B4-BE49-F238E27FC236}">
                <a16:creationId xmlns:a16="http://schemas.microsoft.com/office/drawing/2014/main" id="{20EB12F3-68CA-61BA-1E67-9F3C640ED629}"/>
              </a:ext>
            </a:extLst>
          </p:cNvPr>
          <p:cNvSpPr txBox="1"/>
          <p:nvPr/>
        </p:nvSpPr>
        <p:spPr>
          <a:xfrm>
            <a:off x="9069384" y="139736"/>
            <a:ext cx="411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V</a:t>
            </a:r>
            <a:r>
              <a:rPr sz="1200" b="1" i="1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s</a:t>
            </a:r>
            <a:r>
              <a:rPr sz="1200" b="1" i="1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on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294441-10ED-AD50-0253-9AA3A7FF7A8F}"/>
              </a:ext>
            </a:extLst>
          </p:cNvPr>
          <p:cNvSpPr txBox="1"/>
          <p:nvPr/>
        </p:nvSpPr>
        <p:spPr>
          <a:xfrm>
            <a:off x="6751178" y="3498002"/>
            <a:ext cx="5260910" cy="8996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1100" dirty="0"/>
              <a:t>4. Conduct professional learning sessions designed to increase program awareness and philosophies</a:t>
            </a:r>
          </a:p>
          <a:p>
            <a:r>
              <a:rPr lang="en-US" sz="1100" dirty="0"/>
              <a:t>5. Observe and monitor the implementation of Tier 1 instructional block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E1E893-603F-A337-647C-A9A5368A042B}"/>
              </a:ext>
            </a:extLst>
          </p:cNvPr>
          <p:cNvSpPr txBox="1">
            <a:spLocks/>
          </p:cNvSpPr>
          <p:nvPr/>
        </p:nvSpPr>
        <p:spPr>
          <a:xfrm>
            <a:off x="6751178" y="2491216"/>
            <a:ext cx="5257118" cy="8996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marL="228600" indent="-228600">
              <a:buAutoNum type="arabicPeriod"/>
            </a:pPr>
            <a:r>
              <a:rPr lang="en-US" sz="1100" dirty="0"/>
              <a:t>a; School wide implementation of </a:t>
            </a:r>
            <a:r>
              <a:rPr lang="en-US" sz="1100" dirty="0" err="1"/>
              <a:t>Fundations</a:t>
            </a:r>
            <a:r>
              <a:rPr lang="en-US" sz="1100" dirty="0"/>
              <a:t>, Lucy Calkins, and Eureka Math</a:t>
            </a:r>
          </a:p>
          <a:p>
            <a:r>
              <a:rPr lang="en-US" sz="1100" dirty="0"/>
              <a:t>       b; Provide professional learning sessions focused on curricular programs</a:t>
            </a:r>
          </a:p>
          <a:p>
            <a:r>
              <a:rPr lang="en-US" sz="1100" dirty="0"/>
              <a:t>2. Conduct weekly data meetings and rehearsals focused on tier 1 content</a:t>
            </a:r>
          </a:p>
          <a:p>
            <a:r>
              <a:rPr lang="en-US" sz="1100" dirty="0"/>
              <a:t>3. Retain an intervention specialist to oversee protocols and instruction for Tier 2 and above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4126D9-656B-ABA9-040C-639BE1D318EE}"/>
              </a:ext>
            </a:extLst>
          </p:cNvPr>
          <p:cNvSpPr txBox="1"/>
          <p:nvPr/>
        </p:nvSpPr>
        <p:spPr>
          <a:xfrm>
            <a:off x="6747387" y="4538932"/>
            <a:ext cx="5260910" cy="8996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1100" dirty="0"/>
              <a:t>6. Retain a Turn Around Reading Specialist and Math Master Teacher Leader to support teachers with instructional strategies</a:t>
            </a:r>
          </a:p>
          <a:p>
            <a:r>
              <a:rPr lang="en-US" sz="1100" dirty="0"/>
              <a:t>7. Promote certification and endorsement opportunities in staff communications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F4CB1F-359B-5000-81FC-03342170C80E}"/>
              </a:ext>
            </a:extLst>
          </p:cNvPr>
          <p:cNvSpPr txBox="1"/>
          <p:nvPr/>
        </p:nvSpPr>
        <p:spPr>
          <a:xfrm>
            <a:off x="6747387" y="5545718"/>
            <a:ext cx="5260909" cy="8996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1100" dirty="0"/>
              <a:t>8. Conduct weekly house meetings and monthly events for families to </a:t>
            </a:r>
            <a:r>
              <a:rPr lang="en-US" sz="1100"/>
              <a:t>engage in</a:t>
            </a:r>
            <a:endParaRPr lang="en-US" sz="11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15D01F-9003-4DBD-6C4D-30C742C34383}"/>
              </a:ext>
            </a:extLst>
          </p:cNvPr>
          <p:cNvSpPr txBox="1">
            <a:spLocks/>
          </p:cNvSpPr>
          <p:nvPr/>
        </p:nvSpPr>
        <p:spPr>
          <a:xfrm>
            <a:off x="2475798" y="2529372"/>
            <a:ext cx="4113009" cy="899627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marL="228600" indent="-228600">
              <a:buAutoNum type="arabicPeriod"/>
            </a:pPr>
            <a:r>
              <a:rPr lang="en-US" sz="1100" dirty="0"/>
              <a:t>Improve the percent of students achieving at the proficient and distinguished levels on the GA Milestones</a:t>
            </a:r>
          </a:p>
          <a:p>
            <a:pPr marL="228600" indent="-228600">
              <a:buAutoNum type="arabicPeriod"/>
            </a:pPr>
            <a:r>
              <a:rPr lang="en-US" sz="1100" dirty="0"/>
              <a:t>Improve Tier 1 instructional strategies in ELA &amp; Mathematics</a:t>
            </a:r>
          </a:p>
          <a:p>
            <a:pPr marL="228600" indent="-228600">
              <a:buAutoNum type="arabicPeriod"/>
            </a:pPr>
            <a:r>
              <a:rPr lang="en-US" sz="1100" dirty="0"/>
              <a:t>Improve early identification procedures for Tier 2 and above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20A96F-D040-28A9-0079-EBDAD504C4AA}"/>
              </a:ext>
            </a:extLst>
          </p:cNvPr>
          <p:cNvSpPr txBox="1">
            <a:spLocks/>
          </p:cNvSpPr>
          <p:nvPr/>
        </p:nvSpPr>
        <p:spPr>
          <a:xfrm>
            <a:off x="2475798" y="3535418"/>
            <a:ext cx="4113009" cy="899627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1100" dirty="0"/>
              <a:t>4. Become an authorized IB PYP World School by 2023</a:t>
            </a:r>
          </a:p>
          <a:p>
            <a:r>
              <a:rPr lang="en-US" sz="1100" dirty="0"/>
              <a:t>5.  Continue to implement a Tier 1 intervention block for ELA &amp; Math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8F9452-6502-8AEE-E7B3-53B80D802222}"/>
              </a:ext>
            </a:extLst>
          </p:cNvPr>
          <p:cNvSpPr txBox="1">
            <a:spLocks/>
          </p:cNvSpPr>
          <p:nvPr/>
        </p:nvSpPr>
        <p:spPr>
          <a:xfrm>
            <a:off x="2475798" y="4570513"/>
            <a:ext cx="4113009" cy="86804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1100" dirty="0"/>
              <a:t>6. Build teacher capacity using effective instructional coaching strategies</a:t>
            </a:r>
          </a:p>
          <a:p>
            <a:r>
              <a:rPr lang="en-US" sz="1100" dirty="0"/>
              <a:t>7. Increase the amount of certifications and endorsements among staff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882CA-66CA-4873-E8A6-717C458826E7}"/>
              </a:ext>
            </a:extLst>
          </p:cNvPr>
          <p:cNvSpPr txBox="1">
            <a:spLocks/>
          </p:cNvSpPr>
          <p:nvPr/>
        </p:nvSpPr>
        <p:spPr>
          <a:xfrm>
            <a:off x="2458969" y="5568187"/>
            <a:ext cx="4113009" cy="899629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noAutofit/>
          </a:bodyPr>
          <a:lstStyle/>
          <a:p>
            <a:r>
              <a:rPr lang="en-US" sz="1100" dirty="0"/>
              <a:t>8. Create a positive healthy school environment where students thrive, teachers enjoy coming to work, and the community trusts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67336F-E712-381B-9C38-403294921507}"/>
              </a:ext>
            </a:extLst>
          </p:cNvPr>
          <p:cNvSpPr txBox="1"/>
          <p:nvPr/>
        </p:nvSpPr>
        <p:spPr>
          <a:xfrm>
            <a:off x="273808" y="3535418"/>
            <a:ext cx="2036190" cy="89962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marL="140335" marR="5080" lvl="0" indent="-12827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Building</a:t>
            </a:r>
            <a:r>
              <a:rPr kumimoji="0" lang="en-US" sz="12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lang="en-US" sz="120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Culture</a:t>
            </a:r>
            <a:r>
              <a:rPr kumimoji="0" lang="en-US" sz="12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</a:p>
          <a:p>
            <a:pPr marL="140335" marR="5080" lvl="0" indent="-12827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lang="en-US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tudent</a:t>
            </a:r>
            <a:r>
              <a:rPr kumimoji="0" lang="en-US" sz="12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Support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55575" marR="15875" lvl="0" indent="-12827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Whole Child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Intervention </a:t>
            </a:r>
            <a:r>
              <a:rPr kumimoji="0" lang="en-US" sz="900" b="0" i="0" u="none" strike="noStrike" kern="1200" cap="none" spc="-1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Personalized Learning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BC17CA-D6FD-3EDA-004A-C96A9B29A145}"/>
              </a:ext>
            </a:extLst>
          </p:cNvPr>
          <p:cNvSpPr txBox="1">
            <a:spLocks/>
          </p:cNvSpPr>
          <p:nvPr/>
        </p:nvSpPr>
        <p:spPr>
          <a:xfrm>
            <a:off x="273808" y="2483023"/>
            <a:ext cx="2036190" cy="9668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marL="17145" marR="10795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lang="en-US" sz="11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ster</a:t>
            </a:r>
            <a:r>
              <a:rPr kumimoji="0" lang="en-US" sz="11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lang="en-US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lang="en-US" sz="11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lang="en-US" sz="11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lang="en-US" sz="11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lang="en-US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dem</a:t>
            </a:r>
            <a:r>
              <a:rPr kumimoji="0" lang="en-US" sz="11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</a:p>
          <a:p>
            <a:pPr marL="17145" marR="10795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Excellence </a:t>
            </a:r>
            <a:r>
              <a:rPr kumimoji="0" lang="en-US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</a:t>
            </a:r>
          </a:p>
          <a:p>
            <a:pPr marL="17145" marR="10795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Data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Curriculum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Instruction</a:t>
            </a: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Signature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Program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1AD791-6860-D9D2-BCCC-7B41A97E0213}"/>
              </a:ext>
            </a:extLst>
          </p:cNvPr>
          <p:cNvSpPr txBox="1"/>
          <p:nvPr/>
        </p:nvSpPr>
        <p:spPr>
          <a:xfrm>
            <a:off x="257442" y="4570512"/>
            <a:ext cx="2036190" cy="8892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marL="337185" marR="5080" lvl="0" indent="-32512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Equipping &amp; </a:t>
            </a:r>
            <a:r>
              <a:rPr kumimoji="0" lang="en-US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Empowering</a:t>
            </a:r>
          </a:p>
          <a:p>
            <a:pPr marL="337185" marR="5080" lvl="0" indent="-32512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Leaders</a:t>
            </a: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</a:t>
            </a: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Staff</a:t>
            </a:r>
            <a:endParaRPr lang="en-US"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37185" marR="5080" lvl="0" indent="-32512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Strategic Staff Support</a:t>
            </a:r>
          </a:p>
          <a:p>
            <a:pPr marL="337185" marR="5080" lvl="0" indent="-32512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Equitable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Resource</a:t>
            </a:r>
            <a:r>
              <a:rPr kumimoji="0" lang="en-US" sz="9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Allocation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BBAE24-6483-1587-A600-FF86D7342620}"/>
              </a:ext>
            </a:extLst>
          </p:cNvPr>
          <p:cNvSpPr txBox="1"/>
          <p:nvPr/>
        </p:nvSpPr>
        <p:spPr>
          <a:xfrm>
            <a:off x="273808" y="5568189"/>
            <a:ext cx="2036190" cy="9154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marL="180340" marR="136525" lvl="0" indent="-16764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Creating</a:t>
            </a:r>
            <a:r>
              <a:rPr kumimoji="0" lang="en-US" sz="12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lang="en-US" sz="12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System</a:t>
            </a:r>
            <a:r>
              <a:rPr kumimoji="0" lang="en-US" sz="12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lang="en-US" sz="1200" b="1" i="0" u="none" strike="noStrike" kern="1200" cap="none" spc="-25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School</a:t>
            </a: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Support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3815" marR="0" lvl="0" indent="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Strategic</a:t>
            </a:r>
            <a:r>
              <a:rPr kumimoji="0" lang="en-US" sz="9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Staff</a:t>
            </a:r>
            <a:r>
              <a:rPr kumimoji="0" lang="en-US" sz="9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Support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254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Equitable</a:t>
            </a:r>
            <a:r>
              <a:rPr kumimoji="0" lang="en-US" sz="9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Resource</a:t>
            </a:r>
            <a:r>
              <a:rPr kumimoji="0" lang="en-US" sz="9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Allocation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5FC16D-1701-BD40-B310-A470402B8E50}"/>
              </a:ext>
            </a:extLst>
          </p:cNvPr>
          <p:cNvSpPr txBox="1"/>
          <p:nvPr/>
        </p:nvSpPr>
        <p:spPr>
          <a:xfrm>
            <a:off x="43083" y="378501"/>
            <a:ext cx="483177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To prepare students for life, college and careers by providing rigorous, equitable, culturally relevant</a:t>
            </a:r>
          </a:p>
          <a:p>
            <a:r>
              <a:rPr lang="en-US" sz="900" dirty="0"/>
              <a:t>And real world learning experiences in order to become fully engaged and realized citizens of the </a:t>
            </a:r>
          </a:p>
          <a:p>
            <a:r>
              <a:rPr lang="en-US" sz="900" dirty="0"/>
              <a:t>Global community.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682CFE-5CC9-1DFA-8DCE-ECF2A66560B4}"/>
              </a:ext>
            </a:extLst>
          </p:cNvPr>
          <p:cNvSpPr txBox="1"/>
          <p:nvPr/>
        </p:nvSpPr>
        <p:spPr>
          <a:xfrm>
            <a:off x="8574263" y="390622"/>
            <a:ext cx="337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To become the premier elementary school within Southwest</a:t>
            </a:r>
          </a:p>
          <a:p>
            <a:r>
              <a:rPr lang="en-US" sz="900" dirty="0"/>
              <a:t>Atlanta that provides students with a broad and balanced education.</a:t>
            </a:r>
          </a:p>
        </p:txBody>
      </p:sp>
    </p:spTree>
    <p:extLst>
      <p:ext uri="{BB962C8B-B14F-4D97-AF65-F5344CB8AC3E}">
        <p14:creationId xmlns:p14="http://schemas.microsoft.com/office/powerpoint/2010/main" val="2544585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S 4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0083A9"/>
      </a:accent3>
      <a:accent4>
        <a:srgbClr val="A92A91"/>
      </a:accent4>
      <a:accent5>
        <a:srgbClr val="595B5D"/>
      </a:accent5>
      <a:accent6>
        <a:srgbClr val="159839"/>
      </a:accent6>
      <a:hlink>
        <a:srgbClr val="D47B22"/>
      </a:hlink>
      <a:folHlink>
        <a:srgbClr val="159839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al Color Block_Win32_AP_v2" id="{3EA4D81A-EBDE-431D-8B15-A5A6F500D5A4}" vid="{8EBF5489-0BE1-418D-A69C-2193D304C7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b952a0-74d9-4848-89d6-000c4b1b707a" xsi:nil="true"/>
    <MediaServiceKeyPoints xmlns="d37e30bb-5f32-4411-a640-0b4044b692bf" xsi:nil="true"/>
    <lcf76f155ced4ddcb4097134ff3c332f xmlns="d37e30bb-5f32-4411-a640-0b4044b692bf">
      <Terms xmlns="http://schemas.microsoft.com/office/infopath/2007/PartnerControls"/>
    </lcf76f155ced4ddcb4097134ff3c332f>
    <SharedWithUsers xmlns="ffb952a0-74d9-4848-89d6-000c4b1b707a">
      <UserInfo>
        <DisplayName>Gipson, Chaundra</DisplayName>
        <AccountId>16</AccountId>
        <AccountType/>
      </UserInfo>
      <UserInfo>
        <DisplayName>Jacobi, Diane</DisplayName>
        <AccountId>12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88E750FB87F439BAD6BE3B18C0B0C" ma:contentTypeVersion="16" ma:contentTypeDescription="Create a new document." ma:contentTypeScope="" ma:versionID="e9ac72388ecc15a5401bef62bf5ea167">
  <xsd:schema xmlns:xsd="http://www.w3.org/2001/XMLSchema" xmlns:xs="http://www.w3.org/2001/XMLSchema" xmlns:p="http://schemas.microsoft.com/office/2006/metadata/properties" xmlns:ns2="d37e30bb-5f32-4411-a640-0b4044b692bf" xmlns:ns3="ffb952a0-74d9-4848-89d6-000c4b1b707a" targetNamespace="http://schemas.microsoft.com/office/2006/metadata/properties" ma:root="true" ma:fieldsID="cad030c8869138e81215bf80749ff2c0" ns2:_="" ns3:_="">
    <xsd:import namespace="d37e30bb-5f32-4411-a640-0b4044b692bf"/>
    <xsd:import namespace="ffb952a0-74d9-4848-89d6-000c4b1b70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e30bb-5f32-4411-a640-0b4044b69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952a0-74d9-4848-89d6-000c4b1b707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84ace9-6060-48e0-9721-f33996d2e2e3}" ma:internalName="TaxCatchAll" ma:showField="CatchAllData" ma:web="ffb952a0-74d9-4848-89d6-000c4b1b7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5BAB77-79E1-4739-AA51-10C9079186D6}">
  <ds:schemaRefs>
    <ds:schemaRef ds:uri="d37e30bb-5f32-4411-a640-0b4044b692bf"/>
    <ds:schemaRef ds:uri="ffb952a0-74d9-4848-89d6-000c4b1b707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6679B9-CD89-47DA-A3EC-E45EF17361D9}">
  <ds:schemaRefs>
    <ds:schemaRef ds:uri="d37e30bb-5f32-4411-a640-0b4044b692bf"/>
    <ds:schemaRef ds:uri="ffb952a0-74d9-4848-89d6-000c4b1b70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Universal presentation</Template>
  <TotalTime>6177</TotalTime>
  <Words>803</Words>
  <Application>Microsoft Office PowerPoint</Application>
  <PresentationFormat>Widescreen</PresentationFormat>
  <Paragraphs>123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Tenorite</vt:lpstr>
      <vt:lpstr>Times New Roman</vt:lpstr>
      <vt:lpstr>Office Theme</vt:lpstr>
      <vt:lpstr>Preparing for Budget Development</vt:lpstr>
      <vt:lpstr>Agenda</vt:lpstr>
      <vt:lpstr>PowerPoint Presentation</vt:lpstr>
      <vt:lpstr>Cascade Fall ACES Presentation</vt:lpstr>
      <vt:lpstr>Cascade Fall ACES Presentation</vt:lpstr>
      <vt:lpstr>Cascade Fall ACES Presentation</vt:lpstr>
      <vt:lpstr>Strategic Plan Progress</vt:lpstr>
      <vt:lpstr>Our Strategic Plan</vt:lpstr>
      <vt:lpstr>PowerPoint Presentation</vt:lpstr>
      <vt:lpstr>Action on the Updated Strategic Plan</vt:lpstr>
      <vt:lpstr>Preparing for Budget Development</vt:lpstr>
      <vt:lpstr>PowerPoint Presentation</vt:lpstr>
      <vt:lpstr>PowerPoint Presentation</vt:lpstr>
      <vt:lpstr>Action on the Strategic Plan Priorities</vt:lpstr>
      <vt:lpstr>Where we’re going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Jacobi, Diane</dc:creator>
  <cp:lastModifiedBy>Woods, Adriane M</cp:lastModifiedBy>
  <cp:revision>17</cp:revision>
  <dcterms:created xsi:type="dcterms:W3CDTF">2022-10-04T15:06:30Z</dcterms:created>
  <dcterms:modified xsi:type="dcterms:W3CDTF">2023-06-16T12:58:24Z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0x0101009B088E750FB87F439BAD6BE3B18C0B0C</vt:lpwstr>
  </property>
  <property fmtid="{D5CDD505-2E9C-101B-9397-08002B2CF9AE}" pid="3" name="MediaServiceImageTags">
    <vt:lpwstr/>
  </property>
</Properties>
</file>